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2" r:id="rId3"/>
    <p:sldId id="276" r:id="rId4"/>
    <p:sldId id="279" r:id="rId5"/>
    <p:sldId id="284" r:id="rId6"/>
    <p:sldId id="263" r:id="rId7"/>
    <p:sldId id="281" r:id="rId8"/>
    <p:sldId id="277" r:id="rId9"/>
    <p:sldId id="280" r:id="rId10"/>
    <p:sldId id="264" r:id="rId11"/>
    <p:sldId id="286" r:id="rId12"/>
    <p:sldId id="287" r:id="rId13"/>
    <p:sldId id="270" r:id="rId14"/>
    <p:sldId id="265" r:id="rId15"/>
    <p:sldId id="282" r:id="rId16"/>
    <p:sldId id="278" r:id="rId17"/>
    <p:sldId id="283" r:id="rId18"/>
    <p:sldId id="274" r:id="rId19"/>
    <p:sldId id="272" r:id="rId20"/>
    <p:sldId id="275" r:id="rId21"/>
    <p:sldId id="285" r:id="rId22"/>
    <p:sldId id="261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75"/>
  </p:normalViewPr>
  <p:slideViewPr>
    <p:cSldViewPr snapToGrid="0" snapToObjects="1" showGuides="1">
      <p:cViewPr varScale="1">
        <p:scale>
          <a:sx n="106" d="100"/>
          <a:sy n="106" d="100"/>
        </p:scale>
        <p:origin x="738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33" d="100"/>
          <a:sy n="133" d="100"/>
        </p:scale>
        <p:origin x="59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K81351\AppData\Local\Microsoft\Windows\INetCache\Content.Outlook\MOK3TYWO\Lokala%20linjer%20diver%20-%20med%20diagr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K81351\AppData\Local\Microsoft\Windows\INetCache\Content.Outlook\MOK3TYWO\stadstrafiken%20diver%20-%20med%20diagra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Resande</a:t>
            </a:r>
            <a:r>
              <a:rPr lang="sv-SE" baseline="0"/>
              <a:t> per månad (lokala linjer)</a:t>
            </a:r>
            <a:endParaRPr lang="sv-S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'År (statload_compact.mdl-Dyk A)'!$A$6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'År (statload_compact.mdl-Dyk A)'!$B$5:$M$5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mars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'År (statload_compact.mdl-Dyk A)'!$B$6:$M$6</c:f>
              <c:numCache>
                <c:formatCode>#,##0</c:formatCode>
                <c:ptCount val="12"/>
                <c:pt idx="0">
                  <c:v>14744</c:v>
                </c:pt>
                <c:pt idx="1">
                  <c:v>19572</c:v>
                </c:pt>
                <c:pt idx="2">
                  <c:v>16704</c:v>
                </c:pt>
                <c:pt idx="3">
                  <c:v>12073</c:v>
                </c:pt>
                <c:pt idx="4">
                  <c:v>15269</c:v>
                </c:pt>
                <c:pt idx="5">
                  <c:v>3559</c:v>
                </c:pt>
                <c:pt idx="6">
                  <c:v>453</c:v>
                </c:pt>
                <c:pt idx="7">
                  <c:v>7312</c:v>
                </c:pt>
                <c:pt idx="8">
                  <c:v>18393</c:v>
                </c:pt>
                <c:pt idx="9">
                  <c:v>18674</c:v>
                </c:pt>
                <c:pt idx="10">
                  <c:v>18316</c:v>
                </c:pt>
                <c:pt idx="11">
                  <c:v>14157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F6-4E91-88EF-5B3150CC0822}"/>
            </c:ext>
          </c:extLst>
        </c:ser>
        <c:ser>
          <c:idx val="1"/>
          <c:order val="1"/>
          <c:tx>
            <c:strRef>
              <c:f>'År (statload_compact.mdl-Dyk A)'!$A$7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'År (statload_compact.mdl-Dyk A)'!$B$5:$M$5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mars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'År (statload_compact.mdl-Dyk A)'!$B$7:$M$7</c:f>
              <c:numCache>
                <c:formatCode>#,##0</c:formatCode>
                <c:ptCount val="12"/>
                <c:pt idx="0">
                  <c:v>14221</c:v>
                </c:pt>
                <c:pt idx="1">
                  <c:v>18331</c:v>
                </c:pt>
                <c:pt idx="2">
                  <c:v>13218</c:v>
                </c:pt>
                <c:pt idx="3">
                  <c:v>15150</c:v>
                </c:pt>
                <c:pt idx="4">
                  <c:v>14522</c:v>
                </c:pt>
                <c:pt idx="5">
                  <c:v>4136</c:v>
                </c:pt>
                <c:pt idx="6">
                  <c:v>601</c:v>
                </c:pt>
                <c:pt idx="7">
                  <c:v>6635</c:v>
                </c:pt>
                <c:pt idx="8">
                  <c:v>14849</c:v>
                </c:pt>
                <c:pt idx="9">
                  <c:v>16005</c:v>
                </c:pt>
                <c:pt idx="10">
                  <c:v>16675</c:v>
                </c:pt>
                <c:pt idx="11">
                  <c:v>11655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6-4E91-88EF-5B3150CC0822}"/>
            </c:ext>
          </c:extLst>
        </c:ser>
        <c:ser>
          <c:idx val="2"/>
          <c:order val="2"/>
          <c:tx>
            <c:strRef>
              <c:f>'År (statload_compact.mdl-Dyk A)'!$A$8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'År (statload_compact.mdl-Dyk A)'!$B$5:$M$5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mars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'År (statload_compact.mdl-Dyk A)'!$B$8:$M$8</c:f>
              <c:numCache>
                <c:formatCode>#,##0</c:formatCode>
                <c:ptCount val="12"/>
                <c:pt idx="0">
                  <c:v>14617</c:v>
                </c:pt>
                <c:pt idx="1">
                  <c:v>16286</c:v>
                </c:pt>
                <c:pt idx="2">
                  <c:v>13280</c:v>
                </c:pt>
                <c:pt idx="3">
                  <c:v>12664</c:v>
                </c:pt>
                <c:pt idx="4">
                  <c:v>12689</c:v>
                </c:pt>
                <c:pt idx="5">
                  <c:v>5222</c:v>
                </c:pt>
                <c:pt idx="6">
                  <c:v>494</c:v>
                </c:pt>
                <c:pt idx="7">
                  <c:v>5767</c:v>
                </c:pt>
                <c:pt idx="8">
                  <c:v>18136</c:v>
                </c:pt>
                <c:pt idx="9">
                  <c:v>15392</c:v>
                </c:pt>
                <c:pt idx="10">
                  <c:v>16251</c:v>
                </c:pt>
                <c:pt idx="11">
                  <c:v>10342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6-4E91-88EF-5B3150CC0822}"/>
            </c:ext>
          </c:extLst>
        </c:ser>
        <c:ser>
          <c:idx val="3"/>
          <c:order val="3"/>
          <c:tx>
            <c:strRef>
              <c:f>'År (statload_compact.mdl-Dyk A)'!$A$9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'År (statload_compact.mdl-Dyk A)'!$B$5:$M$5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mars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'År (statload_compact.mdl-Dyk A)'!$B$9:$M$9</c:f>
              <c:numCache>
                <c:formatCode>#,##0</c:formatCode>
                <c:ptCount val="12"/>
                <c:pt idx="0">
                  <c:v>13732</c:v>
                </c:pt>
                <c:pt idx="1">
                  <c:v>15984</c:v>
                </c:pt>
                <c:pt idx="2">
                  <c:v>13284</c:v>
                </c:pt>
                <c:pt idx="3">
                  <c:v>11245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6-4E91-88EF-5B3150CC0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6876847"/>
        <c:axId val="1356873487"/>
      </c:lineChart>
      <c:catAx>
        <c:axId val="1356876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56873487"/>
        <c:crosses val="autoZero"/>
        <c:auto val="1"/>
        <c:lblAlgn val="ctr"/>
        <c:lblOffset val="100"/>
        <c:tickMarkSkip val="3"/>
        <c:noMultiLvlLbl val="0"/>
      </c:catAx>
      <c:valAx>
        <c:axId val="1356873487"/>
        <c:scaling>
          <c:orientation val="minMax"/>
          <c:max val="2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#,##0" sourceLinked="1"/>
        <c:majorTickMark val="none"/>
        <c:minorTickMark val="cross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56876847"/>
        <c:crosses val="autoZero"/>
        <c:crossBetween val="between"/>
        <c:majorUnit val="4000"/>
        <c:minorUnit val="1000"/>
      </c:valAx>
      <c:spPr>
        <a:noFill/>
        <a:ln>
          <a:solidFill>
            <a:schemeClr val="accent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Resande per månad (Stadsbussar)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'År (statload_compact.mdl-Dyk A)'!$A$6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'År (statload_compact.mdl-Dyk A)'!$B$5:$M$5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mars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'År (statload_compact.mdl-Dyk A)'!$B$6:$M$6</c:f>
              <c:numCache>
                <c:formatCode>#,##0</c:formatCode>
                <c:ptCount val="12"/>
                <c:pt idx="0">
                  <c:v>39827</c:v>
                </c:pt>
                <c:pt idx="1">
                  <c:v>43445</c:v>
                </c:pt>
                <c:pt idx="2">
                  <c:v>45022</c:v>
                </c:pt>
                <c:pt idx="3">
                  <c:v>31365</c:v>
                </c:pt>
                <c:pt idx="4">
                  <c:v>28093</c:v>
                </c:pt>
                <c:pt idx="5">
                  <c:v>14668</c:v>
                </c:pt>
                <c:pt idx="6">
                  <c:v>10682</c:v>
                </c:pt>
                <c:pt idx="7">
                  <c:v>17554</c:v>
                </c:pt>
                <c:pt idx="8">
                  <c:v>33225</c:v>
                </c:pt>
                <c:pt idx="9">
                  <c:v>40726</c:v>
                </c:pt>
                <c:pt idx="10">
                  <c:v>46926</c:v>
                </c:pt>
                <c:pt idx="11">
                  <c:v>38957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DF-43B3-834C-6B4921CDA375}"/>
            </c:ext>
          </c:extLst>
        </c:ser>
        <c:ser>
          <c:idx val="1"/>
          <c:order val="1"/>
          <c:tx>
            <c:strRef>
              <c:f>'År (statload_compact.mdl-Dyk A)'!$A$7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'År (statload_compact.mdl-Dyk A)'!$B$5:$M$5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mars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'År (statload_compact.mdl-Dyk A)'!$B$7:$M$7</c:f>
              <c:numCache>
                <c:formatCode>#,##0</c:formatCode>
                <c:ptCount val="12"/>
                <c:pt idx="0">
                  <c:v>43104</c:v>
                </c:pt>
                <c:pt idx="1">
                  <c:v>50146</c:v>
                </c:pt>
                <c:pt idx="2">
                  <c:v>39775</c:v>
                </c:pt>
                <c:pt idx="3">
                  <c:v>40000</c:v>
                </c:pt>
                <c:pt idx="4">
                  <c:v>27125</c:v>
                </c:pt>
                <c:pt idx="5">
                  <c:v>13633</c:v>
                </c:pt>
                <c:pt idx="6">
                  <c:v>10602</c:v>
                </c:pt>
                <c:pt idx="7">
                  <c:v>16774</c:v>
                </c:pt>
                <c:pt idx="8">
                  <c:v>29675</c:v>
                </c:pt>
                <c:pt idx="9">
                  <c:v>37498</c:v>
                </c:pt>
                <c:pt idx="10">
                  <c:v>43124</c:v>
                </c:pt>
                <c:pt idx="11">
                  <c:v>35148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DF-43B3-834C-6B4921CDA375}"/>
            </c:ext>
          </c:extLst>
        </c:ser>
        <c:ser>
          <c:idx val="2"/>
          <c:order val="2"/>
          <c:tx>
            <c:strRef>
              <c:f>'År (statload_compact.mdl-Dyk A)'!$A$8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'År (statload_compact.mdl-Dyk A)'!$B$5:$M$5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mars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'År (statload_compact.mdl-Dyk A)'!$B$8:$M$8</c:f>
              <c:numCache>
                <c:formatCode>#,##0</c:formatCode>
                <c:ptCount val="12"/>
                <c:pt idx="0">
                  <c:v>39352</c:v>
                </c:pt>
                <c:pt idx="1">
                  <c:v>43605</c:v>
                </c:pt>
                <c:pt idx="2">
                  <c:v>38659</c:v>
                </c:pt>
                <c:pt idx="3">
                  <c:v>28895</c:v>
                </c:pt>
                <c:pt idx="4">
                  <c:v>24215</c:v>
                </c:pt>
                <c:pt idx="5">
                  <c:v>14532</c:v>
                </c:pt>
                <c:pt idx="6">
                  <c:v>9438</c:v>
                </c:pt>
                <c:pt idx="7">
                  <c:v>14049</c:v>
                </c:pt>
                <c:pt idx="8">
                  <c:v>31582</c:v>
                </c:pt>
                <c:pt idx="9">
                  <c:v>33703</c:v>
                </c:pt>
                <c:pt idx="10">
                  <c:v>42458</c:v>
                </c:pt>
                <c:pt idx="11">
                  <c:v>35198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DF-43B3-834C-6B4921CDA375}"/>
            </c:ext>
          </c:extLst>
        </c:ser>
        <c:ser>
          <c:idx val="3"/>
          <c:order val="3"/>
          <c:tx>
            <c:strRef>
              <c:f>'År (statload_compact.mdl-Dyk A)'!$A$9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'År (statload_compact.mdl-Dyk A)'!$B$5:$M$5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mars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'År (statload_compact.mdl-Dyk A)'!$B$9:$M$9</c:f>
              <c:numCache>
                <c:formatCode>#,##0</c:formatCode>
                <c:ptCount val="12"/>
                <c:pt idx="0">
                  <c:v>38991</c:v>
                </c:pt>
                <c:pt idx="1">
                  <c:v>45229</c:v>
                </c:pt>
                <c:pt idx="2">
                  <c:v>39894</c:v>
                </c:pt>
                <c:pt idx="3">
                  <c:v>26796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EDF-43B3-834C-6B4921CDA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6812047"/>
        <c:axId val="1356795247"/>
      </c:lineChart>
      <c:catAx>
        <c:axId val="135681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56795247"/>
        <c:crosses val="autoZero"/>
        <c:auto val="1"/>
        <c:lblAlgn val="ctr"/>
        <c:lblOffset val="100"/>
        <c:noMultiLvlLbl val="0"/>
      </c:catAx>
      <c:valAx>
        <c:axId val="1356795247"/>
        <c:scaling>
          <c:orientation val="minMax"/>
          <c:max val="52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cross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56812047"/>
        <c:crosses val="autoZero"/>
        <c:crossBetween val="between"/>
        <c:majorUnit val="10000"/>
        <c:minorUnit val="2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58A2C65-332B-E44A-A264-29BBDA2988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41CB10A-F637-4B42-8801-B72B4F8391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C6420-53FC-F14F-8CD9-8ABA5EF47CF5}" type="datetimeFigureOut">
              <a:rPr lang="sv-SE" smtClean="0"/>
              <a:t>2026-05-18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C2EF0CF-3D14-3549-8A3C-FBD2356FCF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F200E09-9F09-DC43-A9FE-2B9DB53A74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9F26D-EBE8-2642-A6DD-0252260CD8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5457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BC6F6-B64C-7D45-9F88-DCEFABCE3C0D}" type="datetimeFigureOut">
              <a:rPr lang="sv-SE" smtClean="0"/>
              <a:t>2026-05-18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DCE9E-5E61-494A-B1C7-07CF81D2ED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14178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Länstrafiklinjerna</a:t>
            </a:r>
          </a:p>
          <a:p>
            <a:r>
              <a:rPr lang="sv-SE" dirty="0"/>
              <a:t>4% betalande resenärer</a:t>
            </a:r>
          </a:p>
          <a:p>
            <a:r>
              <a:rPr lang="sv-SE" dirty="0"/>
              <a:t>201-213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DCE9E-5E61-494A-B1C7-07CF81D2EDC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939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Ca 50/50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DCE9E-5E61-494A-B1C7-07CF81D2EDC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1884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ansvarar för det allmänna resandet och vi har svårt att tillgodose skolornas behov. Ca 4% av resande är betalande resenärer, resterande skolbarn.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DCE9E-5E61-494A-B1C7-07CF81D2EDC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6208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Linje 1  passerar </a:t>
            </a:r>
            <a:r>
              <a:rPr lang="sv-SE" dirty="0" err="1"/>
              <a:t>Frabriksrondellen</a:t>
            </a:r>
            <a:endParaRPr lang="sv-SE" dirty="0"/>
          </a:p>
          <a:p>
            <a:r>
              <a:rPr lang="sv-SE" dirty="0"/>
              <a:t>Linje 2, 3 och 4 passerar första rondellen vid </a:t>
            </a:r>
            <a:r>
              <a:rPr lang="sv-SE" dirty="0" err="1"/>
              <a:t>Nelab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DCE9E-5E61-494A-B1C7-07CF81D2EDC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8439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tar 1-2 år att ändra ett resenärsbeteende.</a:t>
            </a:r>
          </a:p>
          <a:p>
            <a:r>
              <a:rPr lang="sv-SE" dirty="0"/>
              <a:t>Pilotprojekt = osäkerhet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DCE9E-5E61-494A-B1C7-07CF81D2EDC8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441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blå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04E5A9B-EF0F-EE47-B188-31448901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EE66165D-286F-5744-9BF7-688F7F7BE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976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1970C6-53B0-A347-8217-6AADCC2B461E}" type="datetime4">
              <a:rPr lang="sv-SE" smtClean="0"/>
              <a:pPr/>
              <a:t>18 maj 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072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lila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04E5A9B-EF0F-EE47-B188-31448901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EE66165D-286F-5744-9BF7-688F7F7BE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976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1970C6-53B0-A347-8217-6AADCC2B461E}" type="datetime4">
              <a:rPr lang="sv-SE" smtClean="0"/>
              <a:pPr/>
              <a:t>18 maj 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829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lila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5" y="1248978"/>
            <a:ext cx="10745413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5" y="3276939"/>
            <a:ext cx="10745413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151812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lila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571216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lila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767093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li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använda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4202655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2342521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2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1073740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li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98279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li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646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grön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46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blå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6" y="1248978"/>
            <a:ext cx="10551776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6" y="3276939"/>
            <a:ext cx="10551776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729700-3549-7E4A-A6E5-067D8DCC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8807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grön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5" y="1248978"/>
            <a:ext cx="10680867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5" y="3276939"/>
            <a:ext cx="10680867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059911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grön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859804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grön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711284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645437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645166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3095065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637697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46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orange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253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orange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5" y="1248978"/>
            <a:ext cx="10680867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5" y="3276939"/>
            <a:ext cx="10680867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43784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blå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4E0BD5-B4DE-C540-940A-035B5176B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7007881"/>
            <a:ext cx="2743200" cy="36512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82F9B7-6A27-6A40-BBEC-26397E53A938}" type="datetime4">
              <a:rPr lang="sv-SE" smtClean="0"/>
              <a:pPr/>
              <a:t>18 maj 2026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729700-3549-7E4A-A6E5-067D8DCC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0809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orange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209134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orange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912167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1355718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1728954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4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3964783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302119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21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blå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44408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72687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88265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249748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37776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31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BF0D73B-45AA-EF40-93C3-92781C65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26725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Här kommer rubrik i gemener</a:t>
            </a:r>
            <a:br>
              <a:rPr lang="sv-SE" dirty="0"/>
            </a:br>
            <a:r>
              <a:rPr lang="sv-SE" dirty="0"/>
              <a:t>Ev. på två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E522B0A-863B-D04E-9223-A5E5EA5B7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786400"/>
            <a:ext cx="11522075" cy="2847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98915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3" r:id="rId3"/>
    <p:sldLayoutId id="2147483698" r:id="rId4"/>
    <p:sldLayoutId id="2147483682" r:id="rId5"/>
    <p:sldLayoutId id="2147483660" r:id="rId6"/>
    <p:sldLayoutId id="2147483668" r:id="rId7"/>
    <p:sldLayoutId id="2147483683" r:id="rId8"/>
    <p:sldLayoutId id="2147483664" r:id="rId9"/>
    <p:sldLayoutId id="2147483669" r:id="rId10"/>
    <p:sldLayoutId id="2147483670" r:id="rId11"/>
    <p:sldLayoutId id="2147483671" r:id="rId12"/>
    <p:sldLayoutId id="2147483701" r:id="rId13"/>
    <p:sldLayoutId id="2147483684" r:id="rId14"/>
    <p:sldLayoutId id="2147483672" r:id="rId15"/>
    <p:sldLayoutId id="2147483673" r:id="rId16"/>
    <p:sldLayoutId id="2147483685" r:id="rId17"/>
    <p:sldLayoutId id="2147483675" r:id="rId18"/>
    <p:sldLayoutId id="2147483676" r:id="rId19"/>
    <p:sldLayoutId id="2147483677" r:id="rId20"/>
    <p:sldLayoutId id="2147483678" r:id="rId21"/>
    <p:sldLayoutId id="2147483702" r:id="rId22"/>
    <p:sldLayoutId id="2147483686" r:id="rId23"/>
    <p:sldLayoutId id="2147483679" r:id="rId24"/>
    <p:sldLayoutId id="2147483680" r:id="rId25"/>
    <p:sldLayoutId id="2147483687" r:id="rId26"/>
    <p:sldLayoutId id="2147483681" r:id="rId27"/>
    <p:sldLayoutId id="2147483688" r:id="rId28"/>
    <p:sldLayoutId id="2147483689" r:id="rId29"/>
    <p:sldLayoutId id="2147483690" r:id="rId30"/>
    <p:sldLayoutId id="2147483703" r:id="rId31"/>
    <p:sldLayoutId id="2147483691" r:id="rId32"/>
    <p:sldLayoutId id="2147483692" r:id="rId33"/>
    <p:sldLayoutId id="2147483693" r:id="rId34"/>
    <p:sldLayoutId id="2147483694" r:id="rId35"/>
    <p:sldLayoutId id="2147483695" r:id="rId36"/>
  </p:sldLayoutIdLst>
  <p:hf sldNum="0"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 spc="0">
          <a:solidFill>
            <a:schemeClr val="tx1"/>
          </a:solidFill>
          <a:latin typeface="Arial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2706" userDrawn="1">
          <p15:clr>
            <a:srgbClr val="F26B43"/>
          </p15:clr>
        </p15:guide>
        <p15:guide id="6" pos="4974" userDrawn="1">
          <p15:clr>
            <a:srgbClr val="F26B43"/>
          </p15:clr>
        </p15:guide>
        <p15:guide id="7" pos="63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A2BED2B-DF41-24AB-2852-FDB8BADBFF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1970C6-53B0-A347-8217-6AADCC2B461E}" type="datetime4">
              <a:rPr lang="sv-SE" smtClean="0"/>
              <a:pPr/>
              <a:t>18 maj 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6646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36109-B332-4FC0-C696-A2E37CEED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4359D5FB-40BB-1E2E-7072-2CE9EA870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47" y="767252"/>
            <a:ext cx="5268091" cy="880573"/>
          </a:xfrm>
        </p:spPr>
        <p:txBody>
          <a:bodyPr anchor="b">
            <a:normAutofit/>
          </a:bodyPr>
          <a:lstStyle/>
          <a:p>
            <a:r>
              <a:rPr lang="sv-SE" dirty="0"/>
              <a:t>Prioriteringar:</a:t>
            </a:r>
          </a:p>
        </p:txBody>
      </p:sp>
      <p:pic>
        <p:nvPicPr>
          <p:cNvPr id="9" name="Picture 8" descr="Person som tittar på tom telefon">
            <a:extLst>
              <a:ext uri="{FF2B5EF4-FFF2-40B4-BE49-F238E27FC236}">
                <a16:creationId xmlns:a16="http://schemas.microsoft.com/office/drawing/2014/main" id="{B4310443-91C9-1AC9-D124-75C56A28F8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13" r="4753" b="-1"/>
          <a:stretch>
            <a:fillRect/>
          </a:stretch>
        </p:blipFill>
        <p:spPr>
          <a:xfrm>
            <a:off x="20" y="10"/>
            <a:ext cx="6095980" cy="6857989"/>
          </a:xfrm>
          <a:prstGeom prst="rect">
            <a:avLst/>
          </a:prstGeom>
          <a:noFill/>
        </p:spPr>
      </p:pic>
      <p:sp>
        <p:nvSpPr>
          <p:cNvPr id="4" name="Underrubrik 3">
            <a:extLst>
              <a:ext uri="{FF2B5EF4-FFF2-40B4-BE49-F238E27FC236}">
                <a16:creationId xmlns:a16="http://schemas.microsoft.com/office/drawing/2014/main" id="{58D9C1FB-AD5B-8DE9-0648-3CEEB4BC7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947" y="2208508"/>
            <a:ext cx="5268091" cy="3215899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Översyn av hela kollektivtrafiksystemet inklusive trafikeringen av </a:t>
            </a:r>
            <a:r>
              <a:rPr lang="sv-SE" dirty="0" err="1"/>
              <a:t>Pitholmshöjden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Införande av Realtidssystem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Förstärkt och målgruppsanpassad marknadsföring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Ökad attraktivitet genom hög turtäthet, god punktlighet, kostnadseffektiva lösningar, samt ett hållbart trafiksystem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Förstärkning av kollektivtrafikorganisationen inom enheten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E22D087-B8FD-AC18-721B-AD0B54B9F12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977063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11970C6-53B0-A347-8217-6AADCC2B461E}" type="datetime4">
              <a:rPr lang="sv-SE" smtClean="0"/>
              <a:pPr>
                <a:spcAft>
                  <a:spcPts val="600"/>
                </a:spcAft>
              </a:pPr>
              <a:t>18 maj 2026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6353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49AF91AC-5FBC-1E03-E41D-A06CF94D9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46" y="341254"/>
            <a:ext cx="5268091" cy="851998"/>
          </a:xfrm>
        </p:spPr>
        <p:txBody>
          <a:bodyPr anchor="b">
            <a:normAutofit/>
          </a:bodyPr>
          <a:lstStyle/>
          <a:p>
            <a:r>
              <a:rPr lang="sv-SE" dirty="0"/>
              <a:t>Priser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15D501-573E-7E50-02CB-1C2C2025E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947" y="1464590"/>
            <a:ext cx="5268091" cy="4612685"/>
          </a:xfrm>
        </p:spPr>
        <p:txBody>
          <a:bodyPr/>
          <a:lstStyle/>
          <a:p>
            <a:r>
              <a:rPr lang="sv-SE" b="1" dirty="0"/>
              <a:t>VUXEN</a:t>
            </a:r>
          </a:p>
          <a:p>
            <a:r>
              <a:rPr lang="sv-SE" dirty="0"/>
              <a:t>Enkel biljett 32:-</a:t>
            </a:r>
          </a:p>
          <a:p>
            <a:endParaRPr lang="sv-SE" b="1" dirty="0"/>
          </a:p>
          <a:p>
            <a:r>
              <a:rPr lang="sv-SE" b="1" dirty="0"/>
              <a:t>SKOLUNGDOM 7 T OM 19 ÅR</a:t>
            </a:r>
          </a:p>
          <a:p>
            <a:r>
              <a:rPr lang="sv-SE" dirty="0"/>
              <a:t>Enkel biljett 16:-</a:t>
            </a:r>
          </a:p>
          <a:p>
            <a:endParaRPr lang="sv-SE" b="1" dirty="0"/>
          </a:p>
          <a:p>
            <a:r>
              <a:rPr lang="sv-SE" b="1" dirty="0"/>
              <a:t>UNGDOM 20 T OM 25 ÅR</a:t>
            </a:r>
          </a:p>
          <a:p>
            <a:r>
              <a:rPr lang="sv-SE" dirty="0"/>
              <a:t>Enkel biljett 24:-</a:t>
            </a:r>
          </a:p>
          <a:p>
            <a:endParaRPr lang="sv-SE" b="1" dirty="0"/>
          </a:p>
          <a:p>
            <a:r>
              <a:rPr lang="sv-SE" b="1" dirty="0"/>
              <a:t>SENIOR 65 år eller äldre</a:t>
            </a:r>
          </a:p>
          <a:p>
            <a:r>
              <a:rPr lang="sv-SE" dirty="0"/>
              <a:t>Enkel biljett 24:-</a:t>
            </a:r>
            <a:endParaRPr lang="en-US" dirty="0"/>
          </a:p>
          <a:p>
            <a:r>
              <a:rPr lang="en-US" dirty="0"/>
              <a:t>40 </a:t>
            </a:r>
            <a:r>
              <a:rPr lang="en-US" dirty="0" err="1"/>
              <a:t>kort</a:t>
            </a:r>
            <a:r>
              <a:rPr lang="en-US" dirty="0"/>
              <a:t>: 14:40 per </a:t>
            </a:r>
            <a:r>
              <a:rPr lang="en-US" dirty="0" err="1"/>
              <a:t>resa</a:t>
            </a:r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1514DF9-F07F-ACE3-0100-6A9863646ED7}"/>
              </a:ext>
            </a:extLst>
          </p:cNvPr>
          <p:cNvSpPr txBox="1"/>
          <p:nvPr/>
        </p:nvSpPr>
        <p:spPr>
          <a:xfrm>
            <a:off x="9407471" y="6085024"/>
            <a:ext cx="326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Enligt länstrafikens taxa.   Justeras vid årsskiftet.</a:t>
            </a:r>
          </a:p>
        </p:txBody>
      </p:sp>
    </p:spTree>
    <p:extLst>
      <p:ext uri="{BB962C8B-B14F-4D97-AF65-F5344CB8AC3E}">
        <p14:creationId xmlns:p14="http://schemas.microsoft.com/office/powerpoint/2010/main" val="185104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A060A8E6-77BB-8C01-D95D-18A9E0C458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Sommarlovskampanj</a:t>
            </a:r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26DB4706-64E4-D927-D67C-D66FBDC6A6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Gratis kollektivtrafik i Norrbotten under sommarlovet 13 juni till 23 augusti 2026 för barn och ungdomar 7–19 år.</a:t>
            </a:r>
          </a:p>
        </p:txBody>
      </p:sp>
    </p:spTree>
    <p:extLst>
      <p:ext uri="{BB962C8B-B14F-4D97-AF65-F5344CB8AC3E}">
        <p14:creationId xmlns:p14="http://schemas.microsoft.com/office/powerpoint/2010/main" val="3316379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8BE3296-3956-743F-76CD-F9A5D67B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57" y="369652"/>
            <a:ext cx="5550757" cy="29280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78E8E61-B0AB-0654-9612-288C82FCA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605" y="2038283"/>
            <a:ext cx="5651841" cy="37496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25958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CD75D-256B-9B3F-E370-58106DB66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C7C6451-A329-370B-C548-833F381E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815" y="846022"/>
            <a:ext cx="10745413" cy="1383534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sv-SE" sz="4000" dirty="0">
                <a:solidFill>
                  <a:schemeClr val="tx1"/>
                </a:solidFill>
              </a:rPr>
              <a:t>Utvecklingsprojektet Bussigt </a:t>
            </a:r>
            <a:br>
              <a:rPr lang="sv-SE" sz="3100" dirty="0">
                <a:solidFill>
                  <a:schemeClr val="tx1"/>
                </a:solidFill>
              </a:rPr>
            </a:br>
            <a:r>
              <a:rPr lang="sv-SE" sz="3100" b="0" dirty="0">
                <a:solidFill>
                  <a:schemeClr val="tx1"/>
                </a:solidFill>
              </a:rPr>
              <a:t>nuläge, erfarenheter och fortsatt inriktning</a:t>
            </a:r>
            <a:br>
              <a:rPr lang="sv-SE" sz="3100" dirty="0"/>
            </a:br>
            <a:endParaRPr lang="sv-SE" sz="3100" dirty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72B8C296-8DEA-D76B-CD71-B8840374F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815" y="2143760"/>
            <a:ext cx="10745413" cy="4185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100" dirty="0"/>
              <a:t>Det är ett geografiskt upplägg som inte har testats förr utan tidigare upplägg har mer varit trafik inom mindre städer.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Det kan konstateras att resandet uppvisar en nedåtgående trend. Det är dock för tidigt att dra några säkra slutsatser om bakomliggande orsaker.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I Sikfors har endast en resenär nyttjat tjänsten sedan starten, vilket ligger i linje med tidigare prognoser, då området redan har goda förbindelser genom befintlig kollektivtrafik..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Marknadsföring utgör i dagens samhälle en betydande utmaning. Bussigt har haft svårt att nå genomslag i det omfattande och snabbrörliga nyhetsflöde som präglar den digitala informationsmiljön.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Applikationen upplevs, särskilt av äldre användare, bitvis svår att använda.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Samtliga användare som har lämnat omdöme, 59 av 59, har gett högsta betyg.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err="1"/>
              <a:t>Appen</a:t>
            </a:r>
            <a:r>
              <a:rPr lang="sv-SE" sz="2000" dirty="0"/>
              <a:t> har över 1 000 registrerade användare, men antalet faktiska resenärer är begränsat.</a:t>
            </a:r>
            <a:endParaRPr lang="sv-S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500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23AC1B4-455C-9E00-2266-FBD8C6C6B93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977063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11970C6-53B0-A347-8217-6AADCC2B461E}" type="datetime4">
              <a:rPr lang="sv-SE" smtClean="0"/>
              <a:pPr>
                <a:spcAft>
                  <a:spcPts val="600"/>
                </a:spcAft>
              </a:pPr>
              <a:t>18 maj 2026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6411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AD2150-7888-403E-1A4C-68893DBF9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2" y="173578"/>
            <a:ext cx="11522075" cy="1383534"/>
          </a:xfrm>
        </p:spPr>
        <p:txBody>
          <a:bodyPr/>
          <a:lstStyle/>
          <a:p>
            <a:r>
              <a:rPr lang="sv-SE" dirty="0"/>
              <a:t>Statistik dec 2025 – april 2026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0F61154-4CC1-1F94-A349-3C61BB7FF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4" y="1906292"/>
            <a:ext cx="5345166" cy="3737760"/>
          </a:xfrm>
        </p:spPr>
        <p:txBody>
          <a:bodyPr>
            <a:normAutofit/>
          </a:bodyPr>
          <a:lstStyle/>
          <a:p>
            <a:pPr algn="l"/>
            <a:r>
              <a:rPr lang="sv-SE" sz="1600" b="1" dirty="0"/>
              <a:t>Total antal resenärer: </a:t>
            </a:r>
            <a:r>
              <a:rPr lang="sv-SE" sz="1600" dirty="0"/>
              <a:t>630</a:t>
            </a:r>
          </a:p>
          <a:p>
            <a:pPr algn="l"/>
            <a:r>
              <a:rPr lang="sv-SE" sz="1600" b="1" dirty="0"/>
              <a:t>Andel resor med mer än 1 resenär: </a:t>
            </a:r>
            <a:r>
              <a:rPr lang="sv-SE" sz="1600" dirty="0"/>
              <a:t>64,29%</a:t>
            </a:r>
          </a:p>
          <a:p>
            <a:pPr algn="l"/>
            <a:r>
              <a:rPr lang="sv-SE" sz="1600" b="1" dirty="0"/>
              <a:t>Antal personer som registrerat sig i </a:t>
            </a:r>
            <a:r>
              <a:rPr lang="sv-SE" sz="1600" b="1" dirty="0" err="1"/>
              <a:t>appen</a:t>
            </a:r>
            <a:r>
              <a:rPr lang="sv-SE" sz="1600" b="1" dirty="0"/>
              <a:t>: </a:t>
            </a:r>
            <a:r>
              <a:rPr lang="sv-SE" sz="1600" dirty="0"/>
              <a:t>1032</a:t>
            </a:r>
          </a:p>
          <a:p>
            <a:pPr algn="l"/>
            <a:r>
              <a:rPr lang="sv-SE" sz="1600" b="1" dirty="0"/>
              <a:t>Aktiva resenärer (minst 1 resa): </a:t>
            </a:r>
            <a:r>
              <a:rPr lang="sv-SE" sz="1600" dirty="0"/>
              <a:t>90</a:t>
            </a:r>
          </a:p>
          <a:p>
            <a:pPr algn="l"/>
            <a:r>
              <a:rPr lang="sv-SE" sz="1600" b="1" dirty="0"/>
              <a:t>Snitt antal resor per aktiv resenär: </a:t>
            </a:r>
            <a:r>
              <a:rPr lang="sv-SE" sz="1600" dirty="0"/>
              <a:t>7</a:t>
            </a:r>
          </a:p>
          <a:p>
            <a:pPr algn="l"/>
            <a:r>
              <a:rPr lang="sv-SE" sz="1600" b="1" dirty="0"/>
              <a:t>Återkommande resenärer (fler än 1 resa):</a:t>
            </a:r>
            <a:r>
              <a:rPr lang="sv-SE" sz="1600" dirty="0"/>
              <a:t> 51</a:t>
            </a:r>
          </a:p>
          <a:p>
            <a:pPr algn="l"/>
            <a:endParaRPr lang="sv-SE" sz="1600" dirty="0"/>
          </a:p>
          <a:p>
            <a:pPr algn="l"/>
            <a:r>
              <a:rPr lang="sv-SE" sz="1600" b="1" dirty="0"/>
              <a:t>Genomsnittlig reslängd: </a:t>
            </a:r>
            <a:r>
              <a:rPr lang="sv-SE" sz="1600" dirty="0"/>
              <a:t>21 minuter</a:t>
            </a:r>
          </a:p>
          <a:p>
            <a:pPr algn="l"/>
            <a:endParaRPr lang="sv-SE" sz="1600" dirty="0"/>
          </a:p>
          <a:p>
            <a:pPr algn="l"/>
            <a:r>
              <a:rPr lang="sv-SE" sz="1600" b="1" dirty="0"/>
              <a:t>Körda km: </a:t>
            </a:r>
            <a:r>
              <a:rPr lang="sv-SE" sz="1600" dirty="0"/>
              <a:t>20 007 km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1FC578B-9F8C-1CDA-D61F-B86EA4CDFC37}"/>
              </a:ext>
            </a:extLst>
          </p:cNvPr>
          <p:cNvSpPr txBox="1"/>
          <p:nvPr/>
        </p:nvSpPr>
        <p:spPr>
          <a:xfrm>
            <a:off x="5625885" y="1906292"/>
            <a:ext cx="58428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Genomsnittlig väntetid för de som vill åka direkt: </a:t>
            </a:r>
            <a:r>
              <a:rPr lang="sv-SE" dirty="0"/>
              <a:t>16,86 min</a:t>
            </a:r>
          </a:p>
          <a:p>
            <a:endParaRPr lang="sv-SE" dirty="0"/>
          </a:p>
          <a:p>
            <a:r>
              <a:rPr lang="sv-SE" b="1" dirty="0"/>
              <a:t>Avbokningsprocent (bokat men sedan avbokat): </a:t>
            </a:r>
            <a:r>
              <a:rPr lang="sv-SE" dirty="0"/>
              <a:t>26,91%</a:t>
            </a:r>
          </a:p>
          <a:p>
            <a:r>
              <a:rPr lang="sv-SE" b="1" dirty="0"/>
              <a:t>No shows (bokat men inte dykt upp): </a:t>
            </a:r>
            <a:r>
              <a:rPr lang="sv-SE" dirty="0"/>
              <a:t>2,32%</a:t>
            </a:r>
          </a:p>
          <a:p>
            <a:endParaRPr lang="sv-SE" dirty="0"/>
          </a:p>
          <a:p>
            <a:r>
              <a:rPr lang="sv-SE" b="1" dirty="0"/>
              <a:t>Andel resor som har anlänt på exakt rätt minut: </a:t>
            </a:r>
            <a:r>
              <a:rPr lang="sv-SE" dirty="0"/>
              <a:t>96,57% </a:t>
            </a:r>
          </a:p>
          <a:p>
            <a:r>
              <a:rPr lang="sv-SE" dirty="0"/>
              <a:t> </a:t>
            </a:r>
          </a:p>
          <a:p>
            <a:endParaRPr lang="sv-SE" b="1" dirty="0"/>
          </a:p>
          <a:p>
            <a:r>
              <a:rPr lang="sv-SE" b="1" dirty="0"/>
              <a:t>Betyg: </a:t>
            </a:r>
            <a:r>
              <a:rPr lang="sv-SE" dirty="0"/>
              <a:t>59 av 59 som har lämnat betyg har gett högsta betyg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2458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89F503-8DFA-9B66-F762-9E6100E73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0"/>
            <a:ext cx="11522075" cy="962025"/>
          </a:xfrm>
        </p:spPr>
        <p:txBody>
          <a:bodyPr/>
          <a:lstStyle/>
          <a:p>
            <a:r>
              <a:rPr lang="sv-SE" dirty="0"/>
              <a:t>Statistik per vecka: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17080C8-A931-4182-1E8E-A1941E837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06A8289-7564-C4D5-2639-1873649D3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80" y="1549223"/>
            <a:ext cx="11661058" cy="50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4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54266F-1270-756E-38B5-9DC0BE2E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421" y="131674"/>
            <a:ext cx="6556618" cy="1175848"/>
          </a:xfrm>
        </p:spPr>
        <p:txBody>
          <a:bodyPr anchor="b">
            <a:normAutofit/>
          </a:bodyPr>
          <a:lstStyle/>
          <a:p>
            <a:r>
              <a:rPr lang="sv-SE" dirty="0"/>
              <a:t>Resande per område: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7939547-ABCC-79BF-401F-29ED68104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46" y="754384"/>
            <a:ext cx="4145504" cy="42464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0300068-C029-F364-051B-4427F079E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591" y="2038583"/>
            <a:ext cx="5215036" cy="37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25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48ECD6-77E4-9255-B573-AE8D1BBBB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2835" y="534464"/>
            <a:ext cx="9846331" cy="871642"/>
          </a:xfrm>
        </p:spPr>
        <p:txBody>
          <a:bodyPr anchor="b">
            <a:normAutofit/>
          </a:bodyPr>
          <a:lstStyle/>
          <a:p>
            <a:r>
              <a:rPr lang="sv-SE" dirty="0"/>
              <a:t>Olika användningsområden: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362EC7D-E3D6-4A95-70F6-4887490C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837" y="1639786"/>
            <a:ext cx="9846329" cy="3407434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Under sportlovsperioden utökades trafiken med en tillfällig hållplats vid Lindbäcksstadion. Detta resulterade dessvärre i endast fyra resenärer. En sannolik förklaring är bristande marknadsföring och/eller ett begränsat intresse från målgruppen.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Bussigt trafikerade under Handelns dag den 25 april och var då avgiftsfri, i likhet med övrig kollektivtrafik. Denne dag uppgick resandet till totalt 53 resenärer. </a:t>
            </a:r>
            <a:br>
              <a:rPr lang="sv-SE" sz="2000" dirty="0"/>
            </a:br>
            <a:r>
              <a:rPr lang="sv-SE" sz="2000" dirty="0"/>
              <a:t>En undersökning genomfördes bland de resenärer som reste denna dag. Resultatet visar att de skulle ha rest även om resan hade varit avgiftsbelagd.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Under perioden för förtidsröstning inför valet kommer Bussigt att trafikera med en tillfällig hållplats vid Christina Kultur.</a:t>
            </a:r>
          </a:p>
        </p:txBody>
      </p:sp>
    </p:spTree>
    <p:extLst>
      <p:ext uri="{BB962C8B-B14F-4D97-AF65-F5344CB8AC3E}">
        <p14:creationId xmlns:p14="http://schemas.microsoft.com/office/powerpoint/2010/main" val="2477190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C53A46-7AFF-0DBC-B698-DDBA03DFB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2834" y="715618"/>
            <a:ext cx="9846331" cy="12870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4100"/>
              <a:t>Fortsatt inriktning:</a:t>
            </a:r>
            <a:br>
              <a:rPr lang="sv-SE" sz="4100"/>
            </a:br>
            <a:endParaRPr lang="sv-SE" sz="410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7D30EB4-ED4A-0C50-6C16-F286801DB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835" y="1797804"/>
            <a:ext cx="9846329" cy="3057520"/>
          </a:xfrm>
        </p:spPr>
        <p:txBody>
          <a:bodyPr>
            <a:normAutofit fontScale="850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dirty="0"/>
              <a:t>Från och med den 1 juni kommer Bussigt även att trafikera lördagar.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dirty="0"/>
              <a:t>Fler mellanhållplatser/byar kommer placeras ut i syfte att öka resandet.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dirty="0"/>
              <a:t>Enhetligt pris oavsett by.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dirty="0"/>
              <a:t>Etablering av ytterligare hållplatser inom stadskärnan.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dirty="0"/>
              <a:t>Ett förnyat grepp kring marknadsföringen för att nå en bredare målgrupp.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dirty="0"/>
              <a:t>Pågående dialog med APP utvecklaren avseende förbättringar och förenklingar av applikationen.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dirty="0"/>
              <a:t>Kontinuerlig översyn av resmönster kan leda till förändringar i trafikområden. Då kan områden med få resenärer som ex Sikfors utgå för att ersättas av byar som inte trafikeras i dagsläget.</a:t>
            </a:r>
            <a:endParaRPr lang="sv-SE" sz="1700" dirty="0"/>
          </a:p>
        </p:txBody>
      </p:sp>
    </p:spTree>
    <p:extLst>
      <p:ext uri="{BB962C8B-B14F-4D97-AF65-F5344CB8AC3E}">
        <p14:creationId xmlns:p14="http://schemas.microsoft.com/office/powerpoint/2010/main" val="101026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D1812-9241-06FD-78D4-D944D534F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8F5C900-305F-F0EA-0555-459B33C71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271" y="2635795"/>
            <a:ext cx="5268091" cy="213525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2800" dirty="0"/>
              <a:t> </a:t>
            </a:r>
            <a:br>
              <a:rPr lang="sv-SE" sz="2800" dirty="0"/>
            </a:br>
            <a:r>
              <a:rPr lang="sv-SE" sz="2800" dirty="0"/>
              <a:t>Nuvarande situation för kollektivtrafiken (utbud, resande, organisation m.m.)</a:t>
            </a:r>
            <a:br>
              <a:rPr lang="sv-SE" sz="2800" dirty="0"/>
            </a:br>
            <a:endParaRPr lang="sv-SE" sz="2800" dirty="0"/>
          </a:p>
        </p:txBody>
      </p:sp>
      <p:pic>
        <p:nvPicPr>
          <p:cNvPr id="5" name="Picture 4" descr="Utvalda saker på en våning">
            <a:extLst>
              <a:ext uri="{FF2B5EF4-FFF2-40B4-BE49-F238E27FC236}">
                <a16:creationId xmlns:a16="http://schemas.microsoft.com/office/drawing/2014/main" id="{41161A42-C82E-8ABB-43A7-79B53BB7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75" r="27891" b="-1"/>
          <a:stretch>
            <a:fillRect/>
          </a:stretch>
        </p:blipFill>
        <p:spPr>
          <a:xfrm>
            <a:off x="0" y="4"/>
            <a:ext cx="6096000" cy="6857991"/>
          </a:xfrm>
          <a:prstGeom prst="rect">
            <a:avLst/>
          </a:prstGeom>
          <a:noFill/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6EECD5B-57E5-9AA6-9C9C-00E71A02D3B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977063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11970C6-53B0-A347-8217-6AADCC2B461E}" type="datetime4">
              <a:rPr lang="sv-SE" smtClean="0"/>
              <a:pPr>
                <a:spcAft>
                  <a:spcPts val="600"/>
                </a:spcAft>
              </a:pPr>
              <a:t>18 maj 2026</a:t>
            </a:fld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92F99D0-0730-DD52-FE82-19355922AD82}"/>
              </a:ext>
            </a:extLst>
          </p:cNvPr>
          <p:cNvSpPr txBox="1"/>
          <p:nvPr/>
        </p:nvSpPr>
        <p:spPr>
          <a:xfrm>
            <a:off x="6522272" y="980797"/>
            <a:ext cx="5268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Kollektivtrafik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22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44D8A0-6E00-CC72-D999-B8FD06CE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47" y="619760"/>
            <a:ext cx="5268091" cy="5720080"/>
          </a:xfrm>
        </p:spPr>
        <p:txBody>
          <a:bodyPr>
            <a:normAutofit fontScale="90000"/>
          </a:bodyPr>
          <a:lstStyle/>
          <a:p>
            <a:r>
              <a:rPr lang="sv-SE" sz="2700" dirty="0"/>
              <a:t>Bussigt väcker ett betydande intresse, inte bara inom länet och nationellt, utan även internationellt. </a:t>
            </a:r>
            <a:br>
              <a:rPr lang="sv-SE" sz="2700" dirty="0"/>
            </a:br>
            <a:br>
              <a:rPr lang="sv-SE" sz="2700" dirty="0"/>
            </a:br>
            <a:r>
              <a:rPr lang="sv-SE" sz="2700" dirty="0"/>
              <a:t>Den 5 maj tog verksamheten emot besök av Ålands infrastruktur- och miljöminister, tillsammans med en upphandlare, som önskade ta del av erfarenheter kring våra </a:t>
            </a:r>
            <a:r>
              <a:rPr lang="sv-SE" sz="2700" dirty="0" err="1"/>
              <a:t>elbussar</a:t>
            </a:r>
            <a:r>
              <a:rPr lang="sv-SE" sz="2700" dirty="0"/>
              <a:t> och Bussigt.</a:t>
            </a:r>
            <a:br>
              <a:rPr lang="sv-SE" sz="3600" b="0" dirty="0"/>
            </a:br>
            <a:endParaRPr lang="sv-SE" sz="3600" b="0" dirty="0"/>
          </a:p>
        </p:txBody>
      </p:sp>
    </p:spTree>
    <p:extLst>
      <p:ext uri="{BB962C8B-B14F-4D97-AF65-F5344CB8AC3E}">
        <p14:creationId xmlns:p14="http://schemas.microsoft.com/office/powerpoint/2010/main" val="2909344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919560-FF41-14C2-1A6D-EDB53D7CA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293" y="2237752"/>
            <a:ext cx="10745413" cy="2382496"/>
          </a:xfrm>
        </p:spPr>
        <p:txBody>
          <a:bodyPr/>
          <a:lstStyle/>
          <a:p>
            <a:pPr algn="ctr"/>
            <a:r>
              <a:rPr lang="sv-SE" sz="16600" dirty="0">
                <a:solidFill>
                  <a:schemeClr val="tx1"/>
                </a:solidFill>
              </a:rPr>
              <a:t>Frågor?</a:t>
            </a:r>
          </a:p>
        </p:txBody>
      </p:sp>
    </p:spTree>
    <p:extLst>
      <p:ext uri="{BB962C8B-B14F-4D97-AF65-F5344CB8AC3E}">
        <p14:creationId xmlns:p14="http://schemas.microsoft.com/office/powerpoint/2010/main" val="994016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15C6F27-D1F0-9926-4352-9BFC0CA369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1970C6-53B0-A347-8217-6AADCC2B461E}" type="datetime4">
              <a:rPr lang="sv-SE" smtClean="0"/>
              <a:pPr/>
              <a:t>18 maj 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9998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089FF32-9DAD-A04E-D54A-FCC12986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46" y="322444"/>
            <a:ext cx="5268091" cy="1028054"/>
          </a:xfrm>
        </p:spPr>
        <p:txBody>
          <a:bodyPr anchor="b">
            <a:normAutofit/>
          </a:bodyPr>
          <a:lstStyle/>
          <a:p>
            <a:r>
              <a:rPr lang="sv-SE" dirty="0"/>
              <a:t>Statistik Stadstrafik</a:t>
            </a:r>
          </a:p>
        </p:txBody>
      </p:sp>
      <p:pic>
        <p:nvPicPr>
          <p:cNvPr id="10" name="Picture 7" descr="Finansiella diagram på mörk skärm">
            <a:extLst>
              <a:ext uri="{FF2B5EF4-FFF2-40B4-BE49-F238E27FC236}">
                <a16:creationId xmlns:a16="http://schemas.microsoft.com/office/drawing/2014/main" id="{98A04C1B-79E4-4D8B-1380-6DB6E66BA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18" r="25127"/>
          <a:stretch>
            <a:fillRect/>
          </a:stretch>
        </p:blipFill>
        <p:spPr>
          <a:xfrm>
            <a:off x="31" y="0"/>
            <a:ext cx="5953095" cy="6857999"/>
          </a:xfrm>
          <a:prstGeom prst="rect">
            <a:avLst/>
          </a:prstGeom>
          <a:noFill/>
        </p:spPr>
      </p:pic>
      <p:sp>
        <p:nvSpPr>
          <p:cNvPr id="6" name="Underrubrik 5">
            <a:extLst>
              <a:ext uri="{FF2B5EF4-FFF2-40B4-BE49-F238E27FC236}">
                <a16:creationId xmlns:a16="http://schemas.microsoft.com/office/drawing/2014/main" id="{DFEBCDA7-F346-EA6A-26F9-51DBEE200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3126" y="1785959"/>
            <a:ext cx="6076949" cy="423557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På totalen visar statistiken att det är 10% färre resor 2025 mot 2024.</a:t>
            </a:r>
            <a:br>
              <a:rPr lang="sv-SE" sz="1600" dirty="0"/>
            </a:br>
            <a:r>
              <a:rPr lang="sv-SE" sz="1600" dirty="0"/>
              <a:t>- Linje 1 (</a:t>
            </a:r>
            <a:r>
              <a:rPr lang="sv-SE" sz="1600" dirty="0" err="1"/>
              <a:t>Framnäs</a:t>
            </a:r>
            <a:r>
              <a:rPr lang="sv-SE" sz="1600" dirty="0"/>
              <a:t>) och Citylinjen visar på störst tapp.</a:t>
            </a:r>
            <a:br>
              <a:rPr lang="sv-SE" sz="1600" dirty="0"/>
            </a:br>
            <a:r>
              <a:rPr lang="sv-SE" sz="1600" dirty="0"/>
              <a:t>- Linje 5 (</a:t>
            </a:r>
            <a:r>
              <a:rPr lang="sv-SE" sz="1600" dirty="0" err="1"/>
              <a:t>Pitholmsskolan</a:t>
            </a:r>
            <a:r>
              <a:rPr lang="sv-SE" sz="1600" dirty="0"/>
              <a:t>) har ett avvik mot övriga linjer med en kraftig negativ trend i början på 2025 för att sedan ha en kraftig återhämtning i slutet av året.</a:t>
            </a:r>
          </a:p>
          <a:p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Vid jämförandet av varje månads utveckling jämtemot föregående år ser vi en stor variation i förändringen månad för månad. Vid trendbrott där resandet antingen dalar eller ökar så brukar trenden över månaderna ligga inom några procentenheter om inte förklaringen är ett lov eller skolstart/avslut. </a:t>
            </a:r>
            <a:br>
              <a:rPr lang="sv-SE" sz="1600" dirty="0"/>
            </a:br>
            <a:r>
              <a:rPr lang="sv-SE" sz="1600" dirty="0"/>
              <a:t>I Piteå stad och på totalen vid flera månaders data är variationerna spretiga.</a:t>
            </a:r>
          </a:p>
          <a:p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Statistiken för hela Norrbotten bedöms dock inte som tillförlitlig, eftersom Länstrafiken haft omfattande tekniska problem i samband med införandet av ett nytt system i maj 2024.</a:t>
            </a:r>
          </a:p>
        </p:txBody>
      </p:sp>
    </p:spTree>
    <p:extLst>
      <p:ext uri="{BB962C8B-B14F-4D97-AF65-F5344CB8AC3E}">
        <p14:creationId xmlns:p14="http://schemas.microsoft.com/office/powerpoint/2010/main" val="571799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C2E964F9-1F5A-CE4B-4766-6F2293E7C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2" y="466388"/>
            <a:ext cx="11522075" cy="814725"/>
          </a:xfrm>
        </p:spPr>
        <p:txBody>
          <a:bodyPr/>
          <a:lstStyle/>
          <a:p>
            <a:r>
              <a:rPr lang="sv-SE" dirty="0"/>
              <a:t>Statistik Länstrafiklinjer 201-213</a:t>
            </a:r>
            <a:br>
              <a:rPr lang="sv-SE" dirty="0"/>
            </a:br>
            <a:r>
              <a:rPr lang="sv-SE" sz="2400" b="0" dirty="0"/>
              <a:t>96% skolbarn, 4% betalande resenärer</a:t>
            </a:r>
            <a:endParaRPr lang="sv-SE" b="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C3E8A37-DA50-6DC5-E464-7887375D99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7813761"/>
              </p:ext>
            </p:extLst>
          </p:nvPr>
        </p:nvGraphicFramePr>
        <p:xfrm>
          <a:off x="785005" y="1281113"/>
          <a:ext cx="9351034" cy="4856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9209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CC91C76-4966-E9B2-FCA5-A6D935C50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2" y="516747"/>
            <a:ext cx="11522075" cy="787317"/>
          </a:xfrm>
        </p:spPr>
        <p:txBody>
          <a:bodyPr/>
          <a:lstStyle/>
          <a:p>
            <a:r>
              <a:rPr lang="sv-SE" dirty="0"/>
              <a:t>Statistik Stadstrafik</a:t>
            </a:r>
            <a:br>
              <a:rPr lang="sv-SE" dirty="0"/>
            </a:br>
            <a:r>
              <a:rPr lang="sv-SE" sz="2400" b="0" dirty="0"/>
              <a:t>50% skolbarn, 50% betalande resenärer</a:t>
            </a:r>
            <a:endParaRPr lang="sv-SE" b="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65B053D-1B41-3058-C6B2-D0C46C9A78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3146978"/>
              </p:ext>
            </p:extLst>
          </p:nvPr>
        </p:nvGraphicFramePr>
        <p:xfrm>
          <a:off x="875654" y="1311592"/>
          <a:ext cx="9225877" cy="4841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2353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B7DD9-DE78-70ED-29B9-BAEB49B4E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2B9FB24-4F52-0A22-5CB5-47D12B13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45" y="604880"/>
            <a:ext cx="5268091" cy="1627517"/>
          </a:xfrm>
        </p:spPr>
        <p:txBody>
          <a:bodyPr>
            <a:noAutofit/>
          </a:bodyPr>
          <a:lstStyle/>
          <a:p>
            <a:r>
              <a:rPr lang="sv-SE" sz="3200" dirty="0">
                <a:latin typeface="Gill Sans MT" panose="020B0502020104020203" pitchFamily="34" charset="0"/>
              </a:rPr>
              <a:t>Framtida förutsättningar och utvecklingsinriktning</a:t>
            </a:r>
            <a:br>
              <a:rPr lang="sv-SE" sz="3200" dirty="0">
                <a:latin typeface="Gill Sans MT" panose="020B0502020104020203" pitchFamily="34" charset="0"/>
              </a:rPr>
            </a:br>
            <a:endParaRPr lang="sv-SE" sz="3200" dirty="0">
              <a:latin typeface="Gill Sans MT" panose="020B0502020104020203" pitchFamily="34" charset="0"/>
            </a:endParaRP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6147278-4DA3-1D1D-C35C-A86F0E36CFD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C8426B51-D70E-53E7-CE64-7A451E97D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601" y="2354119"/>
            <a:ext cx="5268091" cy="2608865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latin typeface="Gill Sans MT" panose="020B0502020104020203" pitchFamily="34" charset="0"/>
              </a:rPr>
              <a:t>Piteå Stadsbuss ska utgöra ett attraktivt och konkurrenskraftigt färdsätt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latin typeface="Gill Sans MT" panose="020B0502020104020203" pitchFamily="34" charset="0"/>
              </a:rPr>
              <a:t>Öka resandet genom projektet Hoppa på!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latin typeface="Gill Sans MT" panose="020B0502020104020203" pitchFamily="34" charset="0"/>
              </a:rPr>
              <a:t>Översyn av linjenätet för stadsbussarna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latin typeface="Gill Sans MT" panose="020B0502020104020203" pitchFamily="34" charset="0"/>
              </a:rPr>
              <a:t>Införande av Realtidssystem i bussarna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latin typeface="Gill Sans MT" panose="020B0502020104020203" pitchFamily="34" charset="0"/>
              </a:rPr>
              <a:t>Busschaufförsbrist – leder till inställda turer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latin typeface="Gill Sans MT" panose="020B0502020104020203" pitchFamily="34" charset="0"/>
              </a:rPr>
              <a:t>Utökning av Kollektivtrafiken i samband med trafikering av </a:t>
            </a:r>
            <a:r>
              <a:rPr lang="sv-SE" dirty="0" err="1">
                <a:latin typeface="Gill Sans MT" panose="020B0502020104020203" pitchFamily="34" charset="0"/>
              </a:rPr>
              <a:t>Pitholmshöjden</a:t>
            </a:r>
            <a:endParaRPr lang="sv-SE" dirty="0">
              <a:latin typeface="Gill Sans MT" panose="020B05020201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>
              <a:latin typeface="Gill Sans MT" panose="020B05020201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>
              <a:latin typeface="Gill Sans MT" panose="020B05020201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>
              <a:latin typeface="Gill Sans MT" panose="020B0502020104020203" pitchFamily="34" charset="0"/>
            </a:endParaRPr>
          </a:p>
          <a:p>
            <a:pPr algn="l"/>
            <a:endParaRPr lang="sv-SE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2FAC0AB-BFFD-44B2-A329-1481EDE6A82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977063"/>
            <a:ext cx="2743200" cy="365125"/>
          </a:xfrm>
          <a:prstGeom prst="rect">
            <a:avLst/>
          </a:prstGeom>
        </p:spPr>
        <p:txBody>
          <a:bodyPr/>
          <a:lstStyle/>
          <a:p>
            <a:fld id="{411970C6-53B0-A347-8217-6AADCC2B461E}" type="datetime4">
              <a:rPr lang="sv-SE" smtClean="0"/>
              <a:pPr/>
              <a:t>18 maj 2026</a:t>
            </a:fld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9380DE6-DBA9-E089-B58A-690B6BC8B519}"/>
              </a:ext>
            </a:extLst>
          </p:cNvPr>
          <p:cNvSpPr txBox="1"/>
          <p:nvPr/>
        </p:nvSpPr>
        <p:spPr>
          <a:xfrm>
            <a:off x="660379" y="604880"/>
            <a:ext cx="5155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latin typeface="Gill Sans MT" panose="020B0502020104020203" pitchFamily="34" charset="0"/>
              </a:rPr>
              <a:t>Pågående arbete och identifierade utmaningar</a:t>
            </a:r>
            <a:endParaRPr lang="sv-SE" sz="3200" b="1" dirty="0"/>
          </a:p>
        </p:txBody>
      </p:sp>
      <p:sp>
        <p:nvSpPr>
          <p:cNvPr id="9" name="Underrubrik 3">
            <a:extLst>
              <a:ext uri="{FF2B5EF4-FFF2-40B4-BE49-F238E27FC236}">
                <a16:creationId xmlns:a16="http://schemas.microsoft.com/office/drawing/2014/main" id="{DC0ECA48-775C-6862-A2EF-D4653C884D7D}"/>
              </a:ext>
            </a:extLst>
          </p:cNvPr>
          <p:cNvSpPr txBox="1">
            <a:spLocks/>
          </p:cNvSpPr>
          <p:nvPr/>
        </p:nvSpPr>
        <p:spPr>
          <a:xfrm>
            <a:off x="6532190" y="2042347"/>
            <a:ext cx="5268091" cy="323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Gill Sans MT" panose="020B0502020104020203" pitchFamily="34" charset="0"/>
              </a:rPr>
              <a:t>Utökning av kvälls- och helgtrafiken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Gill Sans MT" panose="020B0502020104020203" pitchFamily="34" charset="0"/>
              </a:rPr>
              <a:t>Ökad efterfrågan till och från områden och målpunkter som  Klubben, </a:t>
            </a:r>
            <a:r>
              <a:rPr lang="sv-SE" dirty="0" err="1">
                <a:latin typeface="Gill Sans MT" panose="020B0502020104020203" pitchFamily="34" charset="0"/>
              </a:rPr>
              <a:t>Ridstallet</a:t>
            </a:r>
            <a:r>
              <a:rPr lang="sv-SE" dirty="0">
                <a:latin typeface="Gill Sans MT" panose="020B0502020104020203" pitchFamily="34" charset="0"/>
              </a:rPr>
              <a:t>, Piteå Havsbad,  </a:t>
            </a:r>
            <a:r>
              <a:rPr lang="sv-SE" dirty="0" err="1">
                <a:latin typeface="Gill Sans MT" panose="020B0502020104020203" pitchFamily="34" charset="0"/>
              </a:rPr>
              <a:t>Acusticum</a:t>
            </a:r>
            <a:endParaRPr lang="sv-SE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Gill Sans MT" panose="020B0502020104020203" pitchFamily="34" charset="0"/>
              </a:rPr>
              <a:t>Bör skolskjuts återgå till BUN?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Gill Sans MT" panose="020B0502020104020203" pitchFamily="34" charset="0"/>
              </a:rPr>
              <a:t>Linjetrafik eller On-</a:t>
            </a:r>
            <a:r>
              <a:rPr lang="sv-SE" dirty="0" err="1">
                <a:latin typeface="Gill Sans MT" panose="020B0502020104020203" pitchFamily="34" charset="0"/>
              </a:rPr>
              <a:t>demand</a:t>
            </a:r>
            <a:r>
              <a:rPr lang="sv-SE" dirty="0">
                <a:latin typeface="Gill Sans MT" panose="020B0502020104020203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latin typeface="Gill Sans MT" panose="020B0502020104020203" pitchFamily="34" charset="0"/>
            </a:endParaRPr>
          </a:p>
          <a:p>
            <a:endParaRPr lang="sv-SE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0010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F6DD56E2-545D-D35A-DC46-E273FC7E0E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Utökning </a:t>
            </a:r>
            <a:r>
              <a:rPr lang="sv-SE"/>
              <a:t>av stadstrafiken 2028</a:t>
            </a:r>
            <a:endParaRPr lang="sv-SE" dirty="0"/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1F87586B-1A23-2878-4A45-E9BCC86DC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835" y="2461110"/>
            <a:ext cx="9846329" cy="232011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Trafikera SUÖ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Utökad trafik under kvällar samt söndagar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Trafikering av Linje 3 även under sommarperioden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Komplettering av ordinarie linjetrafik med On-</a:t>
            </a:r>
            <a:r>
              <a:rPr lang="sv-SE" sz="2400" dirty="0" err="1"/>
              <a:t>demand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823973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6A72B71B-44F5-8A4F-F0FB-66882C1606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Citylinjen</a:t>
            </a:r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FC134730-BF75-D9F3-D803-B48BBEB4D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835" y="2461110"/>
            <a:ext cx="9846329" cy="2067758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Citylinjen har en kraftigt avvikande negativ trend jämfört med övriga linjer. Den negativa trenden startade i september 2024 och har fortsatt med ett kraftigt fall och 2025 var det -58% lägre resande än 2024.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Den nya rondellen på Fabriksgatan kommer förses med busshållplatser, vilket skapar god tillgänglighet till Backens handelsområde.</a:t>
            </a:r>
          </a:p>
        </p:txBody>
      </p:sp>
    </p:spTree>
    <p:extLst>
      <p:ext uri="{BB962C8B-B14F-4D97-AF65-F5344CB8AC3E}">
        <p14:creationId xmlns:p14="http://schemas.microsoft.com/office/powerpoint/2010/main" val="238004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FBFB3AA-3F4E-3BA1-EF10-5804DC08E1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11" r="-1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9526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ekorfärg">
      <a:dk1>
        <a:srgbClr val="000000"/>
      </a:dk1>
      <a:lt1>
        <a:srgbClr val="FFFFFF"/>
      </a:lt1>
      <a:dk2>
        <a:srgbClr val="00548E"/>
      </a:dk2>
      <a:lt2>
        <a:srgbClr val="E7E6E6"/>
      </a:lt2>
      <a:accent1>
        <a:srgbClr val="00558F"/>
      </a:accent1>
      <a:accent2>
        <a:srgbClr val="000000"/>
      </a:accent2>
      <a:accent3>
        <a:srgbClr val="C94191"/>
      </a:accent3>
      <a:accent4>
        <a:srgbClr val="3AA1A8"/>
      </a:accent4>
      <a:accent5>
        <a:srgbClr val="AFB051"/>
      </a:accent5>
      <a:accent6>
        <a:srgbClr val="F37020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_Piteåkommun_2025" id="{E222475E-F329-9B42-9F02-27DFF907E778}" vid="{F547BE55-2FDA-6049-BF4C-DA5FD6DDF60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Presentationsmall_Piteåkommun_2025</Template>
  <TotalTime>3006</TotalTime>
  <Words>1100</Words>
  <Application>Microsoft Office PowerPoint</Application>
  <PresentationFormat>Bredbild</PresentationFormat>
  <Paragraphs>124</Paragraphs>
  <Slides>22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7" baseType="lpstr">
      <vt:lpstr>Arial</vt:lpstr>
      <vt:lpstr>Calibri</vt:lpstr>
      <vt:lpstr>Gill Sans MT</vt:lpstr>
      <vt:lpstr>Wingdings</vt:lpstr>
      <vt:lpstr>Office-tema</vt:lpstr>
      <vt:lpstr>PowerPoint-presentation</vt:lpstr>
      <vt:lpstr>  Nuvarande situation för kollektivtrafiken (utbud, resande, organisation m.m.) </vt:lpstr>
      <vt:lpstr>Statistik Stadstrafik</vt:lpstr>
      <vt:lpstr>Statistik Länstrafiklinjer 201-213 96% skolbarn, 4% betalande resenärer</vt:lpstr>
      <vt:lpstr>Statistik Stadstrafik 50% skolbarn, 50% betalande resenärer</vt:lpstr>
      <vt:lpstr>Framtida förutsättningar och utvecklingsinriktning </vt:lpstr>
      <vt:lpstr>Utökning av stadstrafiken 2028</vt:lpstr>
      <vt:lpstr>Citylinjen</vt:lpstr>
      <vt:lpstr>PowerPoint-presentation</vt:lpstr>
      <vt:lpstr>Prioriteringar:</vt:lpstr>
      <vt:lpstr>Priser</vt:lpstr>
      <vt:lpstr>Sommarlovskampanj</vt:lpstr>
      <vt:lpstr>PowerPoint-presentation</vt:lpstr>
      <vt:lpstr>Utvecklingsprojektet Bussigt  nuläge, erfarenheter och fortsatt inriktning </vt:lpstr>
      <vt:lpstr>Statistik dec 2025 – april 2026</vt:lpstr>
      <vt:lpstr>Statistik per vecka:</vt:lpstr>
      <vt:lpstr>Resande per område:</vt:lpstr>
      <vt:lpstr>Olika användningsområden:</vt:lpstr>
      <vt:lpstr>Fortsatt inriktning: </vt:lpstr>
      <vt:lpstr>Bussigt väcker ett betydande intresse, inte bara inom länet och nationellt, utan även internationellt.   Den 5 maj tog verksamheten emot besök av Ålands infrastruktur- och miljöminister, tillsammans med en upphandlare, som önskade ta del av erfarenheter kring våra elbussar och Bussigt. </vt:lpstr>
      <vt:lpstr>Frågor?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Hanna Wimander</dc:creator>
  <cp:lastModifiedBy>Louise Pahlberg</cp:lastModifiedBy>
  <cp:revision>65</cp:revision>
  <dcterms:created xsi:type="dcterms:W3CDTF">2026-01-22T12:21:39Z</dcterms:created>
  <dcterms:modified xsi:type="dcterms:W3CDTF">2026-05-18T13:06:01Z</dcterms:modified>
</cp:coreProperties>
</file>